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56" r:id="rId3"/>
    <p:sldId id="257" r:id="rId4"/>
    <p:sldId id="258" r:id="rId5"/>
    <p:sldId id="259" r:id="rId6"/>
    <p:sldId id="275" r:id="rId7"/>
    <p:sldId id="261" r:id="rId8"/>
    <p:sldId id="262" r:id="rId9"/>
    <p:sldId id="263" r:id="rId10"/>
    <p:sldId id="264" r:id="rId11"/>
    <p:sldId id="265" r:id="rId12"/>
    <p:sldId id="273" r:id="rId13"/>
    <p:sldId id="274" r:id="rId14"/>
    <p:sldId id="266" r:id="rId15"/>
    <p:sldId id="277" r:id="rId16"/>
    <p:sldId id="267" r:id="rId17"/>
    <p:sldId id="271" r:id="rId18"/>
    <p:sldId id="278" r:id="rId19"/>
    <p:sldId id="268" r:id="rId20"/>
    <p:sldId id="269" r:id="rId21"/>
    <p:sldId id="272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1BB40C-8A46-4C53-B137-8BED7C8B97DC}" type="datetimeFigureOut">
              <a:rPr lang="ru-RU" smtClean="0"/>
              <a:pPr/>
              <a:t>08.04.2014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4746C2-8892-4C0D-AE3C-1E99222C75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ile:///C:\Documents%20and%20Settings\User\&#1056;&#1072;&#1073;&#1086;&#1095;&#1080;&#1081;%20&#1089;&#1090;&#1086;&#1083;\&#1058;&#1072;&#1081;&#1084;&#1077;&#1088;-&#1089;&#1077;&#1082;&#1091;&#1085;&#1076;&#1086;&#1084;&#1077;&#1088;.lnk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ile:///C:\Documents%20and%20Settings\User\&#1056;&#1072;&#1073;&#1086;&#1095;&#1080;&#1081;%20&#1089;&#1090;&#1086;&#1083;\&#1058;&#1072;&#1081;&#1084;&#1077;&#1088;-&#1089;&#1077;&#1082;&#1091;&#1085;&#1076;&#1086;&#1084;&#1077;&#1088;.lnk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ile:///C:\Documents%20and%20Settings\User\&#1056;&#1072;&#1073;&#1086;&#1095;&#1080;&#1081;%20&#1089;&#1090;&#1086;&#1083;\&#1058;&#1072;&#1081;&#1084;&#1077;&#1088;-&#1089;&#1077;&#1082;&#1091;&#1085;&#1076;&#1086;&#1084;&#1077;&#1088;.lnk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821698"/>
            <a:ext cx="820891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Урок по 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информатике на тему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«Целочисленное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деление и деление по модулю в 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Pascal ABC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</a:p>
          <a:p>
            <a:pPr algn="ctr"/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 использованием сингапурских методик</a:t>
            </a:r>
          </a:p>
        </p:txBody>
      </p:sp>
      <p:pic>
        <p:nvPicPr>
          <p:cNvPr id="3" name="Picture 2" descr="http://apruo.ru/images/stories/demo/rokbox/shema-plana-uroka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400" y1="2913" x2="1400" y2="56311"/>
                        <a14:foregroundMark x1="1400" y1="60000" x2="97400" y2="59029"/>
                        <a14:foregroundMark x1="98000" y1="56893" x2="99000" y2="1165"/>
                        <a14:foregroundMark x1="97400" y1="1165" x2="1400" y2="2330"/>
                        <a14:foregroundMark x1="9000" y1="16505" x2="42800" y2="17670"/>
                        <a14:foregroundMark x1="45600" y1="45631" x2="90800" y2="55146"/>
                        <a14:foregroundMark x1="13400" y1="61553" x2="13400" y2="93786"/>
                        <a14:foregroundMark x1="8000" y1="94369" x2="20400" y2="94369"/>
                        <a14:foregroundMark x1="87000" y1="60583" x2="87600" y2="93786"/>
                        <a14:foregroundMark x1="82000" y1="95922" x2="90800" y2="95922"/>
                        <a14:foregroundMark x1="79400" y1="67961" x2="68000" y2="66796"/>
                        <a14:foregroundMark x1="70600" y1="86408" x2="67400" y2="56893"/>
                        <a14:foregroundMark x1="82000" y1="83301" x2="79400" y2="5902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3528" y="3384507"/>
            <a:ext cx="3188789" cy="3284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Операция целочисленного деления обозначается словом -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iv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1000108"/>
          <a:ext cx="8358246" cy="51315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9123"/>
                <a:gridCol w="4179123"/>
              </a:tblGrid>
              <a:tr h="1288366"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Вещественное </a:t>
                      </a:r>
                    </a:p>
                    <a:p>
                      <a:pPr algn="ctr"/>
                      <a:r>
                        <a:rPr lang="ru-RU" sz="36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(обычное) деление</a:t>
                      </a:r>
                      <a:endParaRPr lang="ru-RU" sz="3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Целочисленное </a:t>
                      </a:r>
                    </a:p>
                    <a:p>
                      <a:pPr algn="ctr"/>
                      <a:r>
                        <a:rPr lang="ru-RU" sz="36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деление</a:t>
                      </a:r>
                      <a:endParaRPr lang="ru-RU" sz="36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11/5=2.2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15/5=3.0</a:t>
                      </a:r>
                      <a:endParaRPr lang="ru-RU" sz="3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2/3=0.666666…</a:t>
                      </a:r>
                      <a:endParaRPr lang="ru-RU" sz="3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25/10=2.5</a:t>
                      </a:r>
                      <a:endParaRPr lang="ru-RU" sz="3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37/10=3,7</a:t>
                      </a:r>
                      <a:endParaRPr lang="ru-RU" sz="3600" b="1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5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36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2/10=1</a:t>
                      </a:r>
                      <a:r>
                        <a:rPr lang="en-US" sz="36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r>
                        <a:rPr lang="ru-RU" sz="36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,2</a:t>
                      </a:r>
                      <a:endParaRPr lang="ru-RU" sz="36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857752" y="2285992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5=2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57752" y="2925545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5=3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57752" y="3571876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3=0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57752" y="4214818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10=2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57752" y="4896540"/>
            <a:ext cx="2500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37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10=3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5500702"/>
            <a:ext cx="30718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ru-RU" sz="3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10=1</a:t>
            </a:r>
            <a:r>
              <a:rPr lang="en-US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14290"/>
            <a:ext cx="87154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Деление по модулю или получение остатка от целочисленного деления-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929720" y="2928934"/>
            <a:ext cx="2999602" cy="794"/>
          </a:xfrm>
          <a:prstGeom prst="line">
            <a:avLst/>
          </a:prstGeom>
          <a:ln w="38100" cmpd="sng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429124" y="2928934"/>
            <a:ext cx="2428892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143108" y="1357298"/>
            <a:ext cx="20002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sz="10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1357298"/>
            <a:ext cx="20002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10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2869354"/>
            <a:ext cx="20002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10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4876" y="2928934"/>
            <a:ext cx="20002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10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2000232" y="4643446"/>
            <a:ext cx="2214578" cy="158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143108" y="4714884"/>
            <a:ext cx="20002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10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5000628" y="3000372"/>
            <a:ext cx="4143372" cy="1608062"/>
            <a:chOff x="5000628" y="3000372"/>
            <a:chExt cx="4143372" cy="1608062"/>
          </a:xfrm>
        </p:grpSpPr>
        <p:sp>
          <p:nvSpPr>
            <p:cNvPr id="18" name="Овал 17"/>
            <p:cNvSpPr/>
            <p:nvPr/>
          </p:nvSpPr>
          <p:spPr>
            <a:xfrm>
              <a:off x="5000628" y="3000372"/>
              <a:ext cx="1428760" cy="150019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0" name="Прямая со стрелкой 19"/>
            <p:cNvCxnSpPr>
              <a:endCxn id="18" idx="6"/>
            </p:cNvCxnSpPr>
            <p:nvPr/>
          </p:nvCxnSpPr>
          <p:spPr>
            <a:xfrm rot="10800000">
              <a:off x="6429388" y="3750472"/>
              <a:ext cx="1285884" cy="178595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/>
            <p:cNvSpPr txBox="1"/>
            <p:nvPr/>
          </p:nvSpPr>
          <p:spPr>
            <a:xfrm>
              <a:off x="7358050" y="3500438"/>
              <a:ext cx="17859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div</a:t>
              </a:r>
              <a:endParaRPr lang="ru-RU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2357422" y="4857760"/>
            <a:ext cx="4357718" cy="1608062"/>
            <a:chOff x="5000628" y="3000372"/>
            <a:chExt cx="4143372" cy="1608062"/>
          </a:xfrm>
        </p:grpSpPr>
        <p:sp>
          <p:nvSpPr>
            <p:cNvPr id="27" name="Овал 26"/>
            <p:cNvSpPr/>
            <p:nvPr/>
          </p:nvSpPr>
          <p:spPr>
            <a:xfrm>
              <a:off x="5000628" y="3000372"/>
              <a:ext cx="1428760" cy="1500198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 стрелкой 27"/>
            <p:cNvCxnSpPr>
              <a:endCxn id="27" idx="6"/>
            </p:cNvCxnSpPr>
            <p:nvPr/>
          </p:nvCxnSpPr>
          <p:spPr>
            <a:xfrm rot="10800000">
              <a:off x="6429388" y="3750472"/>
              <a:ext cx="1285884" cy="178595"/>
            </a:xfrm>
            <a:prstGeom prst="straightConnector1">
              <a:avLst/>
            </a:prstGeom>
            <a:ln w="3810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7358050" y="3500438"/>
              <a:ext cx="1785950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mod</a:t>
              </a:r>
              <a:endParaRPr lang="ru-RU" sz="6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285728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RallyCoach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4549676"/>
            <a:ext cx="8286808" cy="203132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решает первую задачу и проговаривает ее в слух.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</a:t>
            </a:r>
            <a:r>
              <a:rPr lang="en-US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смотрит и слушает, проверяет, поправляет при необходимости и хвалит.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В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решает следующую задачу.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А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смотрит и слушает, проверяет, поправляет при необходимости и хвалит.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Ученики повторяют по очереди. Решают последующие задачи.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сканирование0020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0817" y1="79646" x2="80288" y2="725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00364" y="1071546"/>
            <a:ext cx="3094116" cy="3361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85728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www.078.com.ua/upload/blog/4f83e4aa11f1dc768495cb881003720a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65000" y1="11750" x2="73000" y2="1975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71736" y="1428736"/>
            <a:ext cx="3810000" cy="3810000"/>
          </a:xfrm>
          <a:prstGeom prst="rect">
            <a:avLst/>
          </a:prstGeom>
          <a:noFill/>
        </p:spPr>
      </p:pic>
      <p:pic>
        <p:nvPicPr>
          <p:cNvPr id="4" name="Picture 4" descr="http://www.078.com.ua/upload/blog/4f83e4aa11f1dc768495cb881003720a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65000" y1="11750" x2="73000" y2="1975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82566" y="1428736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214290"/>
          <a:ext cx="8286808" cy="6268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4908"/>
                <a:gridCol w="2921504"/>
                <a:gridCol w="3000396"/>
              </a:tblGrid>
              <a:tr h="1285884"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Вещественное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(обычное) деление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Целочисленное </a:t>
                      </a:r>
                    </a:p>
                    <a:p>
                      <a:pPr algn="ctr"/>
                      <a:r>
                        <a:rPr lang="ru-RU" sz="2400" b="1" kern="12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деление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Деление по модулю</a:t>
                      </a:r>
                      <a:endParaRPr lang="ru-RU" sz="24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1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11/5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div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5=2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1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15/5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 div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5=3</a:t>
                      </a:r>
                      <a:endParaRPr lang="ru-RU" sz="3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1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9/4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 div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4=2</a:t>
                      </a:r>
                      <a:endParaRPr lang="ru-RU" sz="3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1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25/10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div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10=2</a:t>
                      </a:r>
                      <a:endParaRPr lang="ru-RU" sz="3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1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37/10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 div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10=3</a:t>
                      </a:r>
                      <a:endParaRPr lang="ru-RU" sz="3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1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 smtClean="0">
                          <a:solidFill>
                            <a:srgbClr val="00206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12/10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 div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10=1</a:t>
                      </a:r>
                      <a:endParaRPr lang="ru-RU" sz="3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118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48/10</a:t>
                      </a:r>
                      <a:endParaRPr lang="ru-RU" sz="3200" b="1" dirty="0">
                        <a:solidFill>
                          <a:srgbClr val="00206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 div</a:t>
                      </a:r>
                      <a:r>
                        <a:rPr lang="en-US" sz="3200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10=4</a:t>
                      </a:r>
                      <a:endParaRPr lang="ru-RU" sz="3200" b="1" dirty="0" smtClean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072198" y="1571612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mod 5=1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04856" y="2285992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 mod 5=0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32750" y="3000372"/>
            <a:ext cx="22145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mod 4=1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96664" y="3714752"/>
            <a:ext cx="27146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25 mod 10=5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00760" y="4412124"/>
            <a:ext cx="25003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37 mod 10=7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35444" y="5104732"/>
            <a:ext cx="2637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 mod 10=2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072198" y="5857892"/>
            <a:ext cx="242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48 mod 10=8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143116"/>
            <a:ext cx="741440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/>
            <a:r>
              <a:rPr lang="ru-RU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сотрудничество!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14480" y="285728"/>
            <a:ext cx="6000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Fan-N-Pick (</a:t>
            </a:r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веер)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4549676"/>
            <a:ext cx="8286808" cy="203132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1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держит карточки веером и говорит «Достань любую карточку»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2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достает карточку и зачитывает вопрос в слух. Затем он дает 5 сек. времени подумать.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3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отвечает.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 4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дает отзыв на ответ  (ответы типа Да/Нет, проверяет, хвалит или помогает на него ответить)</a:t>
            </a:r>
          </a:p>
          <a:p>
            <a:pPr marL="342900" indent="-342900">
              <a:buAutoNum type="arabicPeriod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Ученики меняются ролями по часовой стрелке.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канирование0021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9262" y1="68623" x2="50000" y2="5846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09639" y="1000108"/>
            <a:ext cx="3791187" cy="3441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85728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 descr="http://www.078.com.ua/upload/blog/4f83e4aa11f1dc768495cb881003720a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65000" y1="11750" x2="73000" y2="1975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82566" y="1428736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357166"/>
            <a:ext cx="470840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Поблагодарим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 друга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86997415_86993217_applause2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1916832"/>
            <a:ext cx="5072066" cy="53107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35824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Задача: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Дано натуральное двузначное число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Найти сумму и произведение цифр данного числа, а также вывести новое число, в котором цифры числа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«поменялись» местами. 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2428868"/>
            <a:ext cx="8358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Исходные данные: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двузначное число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3000372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Искомый результат: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сумма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произведение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число, в котором цифры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«поменялись» местами.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8044" y="4788298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Промежуточные величины: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а1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первая цифра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двузначного числа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а2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вторая цифра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двузначного числа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85786" y="1428736"/>
            <a:ext cx="76438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138:3</a:t>
            </a:r>
          </a:p>
          <a:p>
            <a:pPr algn="ctr"/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139:3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ashdommebel.ru/images/product/000/000712/468-stol_portofino_s_risunkom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28926" y="785794"/>
            <a:ext cx="3336078" cy="1966324"/>
          </a:xfrm>
          <a:prstGeom prst="rect">
            <a:avLst/>
          </a:prstGeom>
          <a:noFill/>
        </p:spPr>
      </p:pic>
      <p:pic>
        <p:nvPicPr>
          <p:cNvPr id="3" name="Picture 2" descr="http://vashdommebel.ru/images/product/000/000712/468-stol_portofino_s_risunkom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643314"/>
            <a:ext cx="3336078" cy="1966324"/>
          </a:xfrm>
          <a:prstGeom prst="rect">
            <a:avLst/>
          </a:prstGeom>
          <a:noFill/>
        </p:spPr>
      </p:pic>
      <p:pic>
        <p:nvPicPr>
          <p:cNvPr id="4" name="Picture 2" descr="http://vashdommebel.ru/images/product/000/000712/468-stol_portofino_s_risunkom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3643314"/>
            <a:ext cx="3336078" cy="19663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14810" y="714356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00232" y="3649808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736912" y="3615420"/>
            <a:ext cx="7858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357166"/>
            <a:ext cx="307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Блок-схема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00034" y="2857496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Запись на  алгоритмическом языке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86380" y="2878991"/>
            <a:ext cx="3643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Программа на языке 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Turbo Pascal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285728"/>
            <a:ext cx="57864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ВРЕМЯ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http://www.078.com.ua/upload/blog/4f83e4aa11f1dc768495cb881003720a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65000" y1="11750" x2="73000" y2="1975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582566" y="1428736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428736"/>
            <a:ext cx="76438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138:3=46</a:t>
            </a:r>
          </a:p>
          <a:p>
            <a:pPr algn="ctr"/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139:3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428736"/>
            <a:ext cx="76438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138:3=46</a:t>
            </a:r>
          </a:p>
          <a:p>
            <a:pPr algn="ctr"/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139:3=46,3333(3)</a:t>
            </a:r>
            <a:endParaRPr lang="ru-RU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857232"/>
            <a:ext cx="814393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пришла в магазин и купила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139 </a:t>
            </a:r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тетрадей в клетку на весь учебный год. У нее 3 детей школьников. Она должна разделить тетради поровну.</a:t>
            </a:r>
            <a:r>
              <a:rPr lang="ru-RU" sz="4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 – </a:t>
            </a:r>
            <a:r>
              <a:rPr lang="ru-RU" sz="4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сколько тетрадей получат школьники? 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357430"/>
            <a:ext cx="8604215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139:3=46 (ост.1)</a:t>
            </a:r>
            <a:endParaRPr lang="ru-RU" sz="9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071538" y="714356"/>
            <a:ext cx="7200689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138:3=46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139:3=46 (ост.1)</a:t>
            </a:r>
            <a:endParaRPr kumimoji="0" lang="ru-RU" sz="8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623186" y="1857364"/>
            <a:ext cx="2428892" cy="2857520"/>
            <a:chOff x="623186" y="1857364"/>
            <a:chExt cx="2428892" cy="2857520"/>
          </a:xfrm>
        </p:grpSpPr>
        <p:sp>
          <p:nvSpPr>
            <p:cNvPr id="3" name="TextBox 2"/>
            <p:cNvSpPr txBox="1"/>
            <p:nvPr/>
          </p:nvSpPr>
          <p:spPr>
            <a:xfrm>
              <a:off x="623186" y="2638790"/>
              <a:ext cx="24288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</a:t>
              </a:r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елимое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" name="Прямая со стрелкой 6"/>
            <p:cNvCxnSpPr/>
            <p:nvPr/>
          </p:nvCxnSpPr>
          <p:spPr>
            <a:xfrm flipV="1">
              <a:off x="1857356" y="1857364"/>
              <a:ext cx="1000132" cy="928694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>
              <a:stCxn id="3" idx="2"/>
            </p:cNvCxnSpPr>
            <p:nvPr/>
          </p:nvCxnSpPr>
          <p:spPr>
            <a:xfrm rot="16200000" flipH="1">
              <a:off x="1306266" y="3878042"/>
              <a:ext cx="1368208" cy="305476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>
            <a:off x="3357554" y="1928802"/>
            <a:ext cx="2428892" cy="2786082"/>
            <a:chOff x="3357554" y="1928802"/>
            <a:chExt cx="2428892" cy="2786082"/>
          </a:xfrm>
        </p:grpSpPr>
        <p:sp>
          <p:nvSpPr>
            <p:cNvPr id="4" name="TextBox 3"/>
            <p:cNvSpPr txBox="1"/>
            <p:nvPr/>
          </p:nvSpPr>
          <p:spPr>
            <a:xfrm>
              <a:off x="3357554" y="2626174"/>
              <a:ext cx="24288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делитель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" name="Прямая со стрелкой 9"/>
            <p:cNvCxnSpPr/>
            <p:nvPr/>
          </p:nvCxnSpPr>
          <p:spPr>
            <a:xfrm rot="5400000">
              <a:off x="3250397" y="3393281"/>
              <a:ext cx="1428760" cy="1214446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/>
            <p:cNvCxnSpPr/>
            <p:nvPr/>
          </p:nvCxnSpPr>
          <p:spPr>
            <a:xfrm rot="5400000" flipH="1" flipV="1">
              <a:off x="4214810" y="2357430"/>
              <a:ext cx="928694" cy="71438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Группа 26"/>
          <p:cNvGrpSpPr/>
          <p:nvPr/>
        </p:nvGrpSpPr>
        <p:grpSpPr>
          <a:xfrm>
            <a:off x="4857752" y="1785926"/>
            <a:ext cx="3571900" cy="2928958"/>
            <a:chOff x="4857752" y="1785926"/>
            <a:chExt cx="3571900" cy="2928958"/>
          </a:xfrm>
        </p:grpSpPr>
        <p:sp>
          <p:nvSpPr>
            <p:cNvPr id="5" name="TextBox 4"/>
            <p:cNvSpPr txBox="1"/>
            <p:nvPr/>
          </p:nvSpPr>
          <p:spPr>
            <a:xfrm>
              <a:off x="6000760" y="2610524"/>
              <a:ext cx="242889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частное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" name="Прямая со стрелкой 11"/>
            <p:cNvCxnSpPr/>
            <p:nvPr/>
          </p:nvCxnSpPr>
          <p:spPr>
            <a:xfrm rot="10800000" flipV="1">
              <a:off x="4857752" y="3286124"/>
              <a:ext cx="2143140" cy="1428760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/>
            <p:cNvCxnSpPr/>
            <p:nvPr/>
          </p:nvCxnSpPr>
          <p:spPr>
            <a:xfrm rot="16200000" flipV="1">
              <a:off x="6179355" y="1893083"/>
              <a:ext cx="1000132" cy="785818"/>
            </a:xfrm>
            <a:prstGeom prst="straightConnector1">
              <a:avLst/>
            </a:prstGeom>
            <a:ln w="381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966" y="1735570"/>
            <a:ext cx="89119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138:3=46 (ост. 0</a:t>
            </a:r>
            <a:r>
              <a:rPr lang="ru-RU" sz="9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9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214678" y="3143248"/>
            <a:ext cx="2357454" cy="1730295"/>
            <a:chOff x="3214678" y="3143248"/>
            <a:chExt cx="2357454" cy="1730295"/>
          </a:xfrm>
        </p:grpSpPr>
        <p:sp>
          <p:nvSpPr>
            <p:cNvPr id="3" name="TextBox 2"/>
            <p:cNvSpPr txBox="1"/>
            <p:nvPr/>
          </p:nvSpPr>
          <p:spPr>
            <a:xfrm>
              <a:off x="3214678" y="3550104"/>
              <a:ext cx="235745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ц</a:t>
              </a:r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елая</a:t>
              </a:r>
            </a:p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часть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Левая фигурная скобка 4"/>
            <p:cNvSpPr/>
            <p:nvPr/>
          </p:nvSpPr>
          <p:spPr>
            <a:xfrm rot="16200000">
              <a:off x="4143372" y="2643182"/>
              <a:ext cx="500066" cy="1500198"/>
            </a:xfrm>
            <a:prstGeom prst="leftBrac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5292502" y="3143248"/>
            <a:ext cx="3500462" cy="1714512"/>
            <a:chOff x="5292502" y="3143248"/>
            <a:chExt cx="3500462" cy="1714512"/>
          </a:xfrm>
        </p:grpSpPr>
        <p:sp>
          <p:nvSpPr>
            <p:cNvPr id="4" name="TextBox 3"/>
            <p:cNvSpPr txBox="1"/>
            <p:nvPr/>
          </p:nvSpPr>
          <p:spPr>
            <a:xfrm>
              <a:off x="5292502" y="3534321"/>
              <a:ext cx="350046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остаток при</a:t>
              </a:r>
            </a:p>
            <a:p>
              <a:pPr algn="ctr"/>
              <a:r>
                <a:rPr lang="ru-RU" sz="40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делении</a:t>
              </a:r>
              <a:endParaRPr lang="ru-RU" sz="4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Левая фигурная скобка 5"/>
            <p:cNvSpPr/>
            <p:nvPr/>
          </p:nvSpPr>
          <p:spPr>
            <a:xfrm rot="16200000">
              <a:off x="6822297" y="1750207"/>
              <a:ext cx="500066" cy="3286148"/>
            </a:xfrm>
            <a:prstGeom prst="leftBrace">
              <a:avLst/>
            </a:prstGeom>
            <a:ln w="381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71480"/>
            <a:ext cx="871543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урока:</a:t>
            </a:r>
          </a:p>
          <a:p>
            <a:pPr algn="ctr"/>
            <a:r>
              <a:rPr lang="ru-RU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Операторы </a:t>
            </a:r>
            <a:r>
              <a:rPr lang="ru-RU" sz="7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целочисленного деления и деления по </a:t>
            </a:r>
            <a:r>
              <a:rPr lang="ru-RU" sz="7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модулю</a:t>
            </a:r>
            <a:r>
              <a:rPr lang="ru-RU" sz="7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7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443</Words>
  <Application>Microsoft Office PowerPoint</Application>
  <PresentationFormat>Экран (4:3)</PresentationFormat>
  <Paragraphs>114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Розалия</cp:lastModifiedBy>
  <cp:revision>34</cp:revision>
  <dcterms:created xsi:type="dcterms:W3CDTF">2013-11-13T15:04:01Z</dcterms:created>
  <dcterms:modified xsi:type="dcterms:W3CDTF">2014-04-08T06:12:38Z</dcterms:modified>
</cp:coreProperties>
</file>